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9" d="100"/>
          <a:sy n="99"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25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95AE24B7-9E86-4549-85C1-BFA1FBE8B495}"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202461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7700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3142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090677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72403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29406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28613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335552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404254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AE24B7-9E86-4549-85C1-BFA1FBE8B495}"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224474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AE24B7-9E86-4549-85C1-BFA1FBE8B495}"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51503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E24B7-9E86-4549-85C1-BFA1FBE8B495}"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50239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E24B7-9E86-4549-85C1-BFA1FBE8B495}"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15947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E24B7-9E86-4549-85C1-BFA1FBE8B495}"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32146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AE24B7-9E86-4549-85C1-BFA1FBE8B495}"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404767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5AE24B7-9E86-4549-85C1-BFA1FBE8B495}"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C56B2-936F-4B00-BFB9-8AD5E789E0BE}" type="slidenum">
              <a:rPr lang="en-US" smtClean="0"/>
              <a:t>‹#›</a:t>
            </a:fld>
            <a:endParaRPr lang="en-US"/>
          </a:p>
        </p:txBody>
      </p:sp>
    </p:spTree>
    <p:extLst>
      <p:ext uri="{BB962C8B-B14F-4D97-AF65-F5344CB8AC3E}">
        <p14:creationId xmlns:p14="http://schemas.microsoft.com/office/powerpoint/2010/main" val="25850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5AE24B7-9E86-4549-85C1-BFA1FBE8B495}" type="datetimeFigureOut">
              <a:rPr lang="en-US" smtClean="0"/>
              <a:t>10/20/2020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9AC56B2-936F-4B00-BFB9-8AD5E789E0BE}" type="slidenum">
              <a:rPr lang="en-US" smtClean="0"/>
              <a:t>‹#›</a:t>
            </a:fld>
            <a:endParaRPr lang="en-US"/>
          </a:p>
        </p:txBody>
      </p:sp>
    </p:spTree>
    <p:extLst>
      <p:ext uri="{BB962C8B-B14F-4D97-AF65-F5344CB8AC3E}">
        <p14:creationId xmlns:p14="http://schemas.microsoft.com/office/powerpoint/2010/main" val="1811208809"/>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7D88-10CA-412A-85A1-C45920A6CBEB}"/>
              </a:ext>
            </a:extLst>
          </p:cNvPr>
          <p:cNvSpPr>
            <a:spLocks noGrp="1"/>
          </p:cNvSpPr>
          <p:nvPr>
            <p:ph type="ctrTitle"/>
          </p:nvPr>
        </p:nvSpPr>
        <p:spPr/>
        <p:txBody>
          <a:bodyPr/>
          <a:lstStyle/>
          <a:p>
            <a:r>
              <a:rPr lang="en-US"/>
              <a:t>ATA Tele-ICU </a:t>
            </a:r>
            <a:r>
              <a:rPr lang="en-US" dirty="0"/>
              <a:t>SIG Meeting</a:t>
            </a:r>
          </a:p>
        </p:txBody>
      </p:sp>
      <p:sp>
        <p:nvSpPr>
          <p:cNvPr id="3" name="Subtitle 2">
            <a:extLst>
              <a:ext uri="{FF2B5EF4-FFF2-40B4-BE49-F238E27FC236}">
                <a16:creationId xmlns:a16="http://schemas.microsoft.com/office/drawing/2014/main" id="{02B86703-269A-4E13-AE2A-8370426E6BB0}"/>
              </a:ext>
            </a:extLst>
          </p:cNvPr>
          <p:cNvSpPr>
            <a:spLocks noGrp="1"/>
          </p:cNvSpPr>
          <p:nvPr>
            <p:ph type="subTitle" idx="1"/>
          </p:nvPr>
        </p:nvSpPr>
        <p:spPr/>
        <p:txBody>
          <a:bodyPr/>
          <a:lstStyle/>
          <a:p>
            <a:r>
              <a:rPr lang="en-US" dirty="0"/>
              <a:t>October 20, 2020</a:t>
            </a:r>
          </a:p>
        </p:txBody>
      </p:sp>
    </p:spTree>
    <p:extLst>
      <p:ext uri="{BB962C8B-B14F-4D97-AF65-F5344CB8AC3E}">
        <p14:creationId xmlns:p14="http://schemas.microsoft.com/office/powerpoint/2010/main" val="34026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58CB-CCA2-4680-A6C9-DDC12A5DAC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14579E-0EC1-423B-B8EC-BF74D76AEAF0}"/>
              </a:ext>
            </a:extLst>
          </p:cNvPr>
          <p:cNvSpPr>
            <a:spLocks noGrp="1"/>
          </p:cNvSpPr>
          <p:nvPr>
            <p:ph idx="1"/>
          </p:nvPr>
        </p:nvSpPr>
        <p:spPr/>
        <p:txBody>
          <a:bodyPr/>
          <a:lstStyle/>
          <a:p>
            <a:endParaRPr lang="en-US"/>
          </a:p>
        </p:txBody>
      </p:sp>
      <p:pic>
        <p:nvPicPr>
          <p:cNvPr id="5122" name="Picture 2" descr="Forms response chart. Question title: Does the monthly meeting day/time typically work for you?. Number of responses: 7 responses.">
            <a:extLst>
              <a:ext uri="{FF2B5EF4-FFF2-40B4-BE49-F238E27FC236}">
                <a16:creationId xmlns:a16="http://schemas.microsoft.com/office/drawing/2014/main" id="{0E59EA5C-153F-4DBC-8793-8648D3347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9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2167-ADE9-4684-B045-230C93771F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8A5A04-1EBE-4515-BA80-862DC52AB336}"/>
              </a:ext>
            </a:extLst>
          </p:cNvPr>
          <p:cNvSpPr>
            <a:spLocks noGrp="1"/>
          </p:cNvSpPr>
          <p:nvPr>
            <p:ph idx="1"/>
          </p:nvPr>
        </p:nvSpPr>
        <p:spPr/>
        <p:txBody>
          <a:bodyPr/>
          <a:lstStyle/>
          <a:p>
            <a:endParaRPr lang="en-US"/>
          </a:p>
        </p:txBody>
      </p:sp>
      <p:pic>
        <p:nvPicPr>
          <p:cNvPr id="6146" name="Picture 2" descr="Forms response chart. Question title: If you answered &quot;No&quot; to the above question, please suggest meeting days/times that would work better (including time zone). . Number of responses: 5 responses.">
            <a:extLst>
              <a:ext uri="{FF2B5EF4-FFF2-40B4-BE49-F238E27FC236}">
                <a16:creationId xmlns:a16="http://schemas.microsoft.com/office/drawing/2014/main" id="{72A5775C-4A4B-402C-8720-407A023B6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200"/>
            <a:ext cx="12192000" cy="619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1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5D29-17B2-4568-910E-271017B2BC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771928-C225-4750-9E69-EBA71BF7BDF4}"/>
              </a:ext>
            </a:extLst>
          </p:cNvPr>
          <p:cNvSpPr>
            <a:spLocks noGrp="1"/>
          </p:cNvSpPr>
          <p:nvPr>
            <p:ph idx="1"/>
          </p:nvPr>
        </p:nvSpPr>
        <p:spPr/>
        <p:txBody>
          <a:bodyPr/>
          <a:lstStyle/>
          <a:p>
            <a:endParaRPr lang="en-US" dirty="0"/>
          </a:p>
        </p:txBody>
      </p:sp>
      <p:pic>
        <p:nvPicPr>
          <p:cNvPr id="7170" name="Picture 2" descr="Forms response chart. Question title: How important is each of these factors to your participation in the SIG?. Number of responses: .">
            <a:extLst>
              <a:ext uri="{FF2B5EF4-FFF2-40B4-BE49-F238E27FC236}">
                <a16:creationId xmlns:a16="http://schemas.microsoft.com/office/drawing/2014/main" id="{E0580918-BE26-4F85-943F-67BCD598D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3963"/>
            <a:ext cx="12192000" cy="4408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79BEF8-72DB-4603-B99D-47B65B20C6D4}"/>
              </a:ext>
            </a:extLst>
          </p:cNvPr>
          <p:cNvSpPr txBox="1"/>
          <p:nvPr/>
        </p:nvSpPr>
        <p:spPr>
          <a:xfrm>
            <a:off x="1524342" y="5022515"/>
            <a:ext cx="3350596" cy="276999"/>
          </a:xfrm>
          <a:prstGeom prst="rect">
            <a:avLst/>
          </a:prstGeom>
          <a:noFill/>
        </p:spPr>
        <p:txBody>
          <a:bodyPr wrap="none" rtlCol="0">
            <a:spAutoFit/>
          </a:bodyPr>
          <a:lstStyle/>
          <a:p>
            <a:pPr algn="ctr"/>
            <a:r>
              <a:rPr lang="en-US" sz="1200" dirty="0">
                <a:solidFill>
                  <a:schemeClr val="bg1">
                    <a:lumMod val="50000"/>
                  </a:schemeClr>
                </a:solidFill>
                <a:latin typeface="Arial" panose="020B0604020202020204" pitchFamily="34" charset="0"/>
                <a:cs typeface="Arial" panose="020B0604020202020204" pitchFamily="34" charset="0"/>
              </a:rPr>
              <a:t>Meet and network with others active in </a:t>
            </a:r>
            <a:r>
              <a:rPr lang="en-US" sz="1200" dirty="0" err="1">
                <a:solidFill>
                  <a:schemeClr val="bg1">
                    <a:lumMod val="50000"/>
                  </a:schemeClr>
                </a:solidFill>
                <a:latin typeface="Arial" panose="020B0604020202020204" pitchFamily="34" charset="0"/>
                <a:cs typeface="Arial" panose="020B0604020202020204" pitchFamily="34" charset="0"/>
              </a:rPr>
              <a:t>teleICU</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0009C6-6B54-48ED-A898-6818FC851906}"/>
              </a:ext>
            </a:extLst>
          </p:cNvPr>
          <p:cNvSpPr txBox="1"/>
          <p:nvPr/>
        </p:nvSpPr>
        <p:spPr>
          <a:xfrm>
            <a:off x="5401552" y="5022515"/>
            <a:ext cx="3485698" cy="276999"/>
          </a:xfrm>
          <a:prstGeom prst="rect">
            <a:avLst/>
          </a:prstGeom>
          <a:noFill/>
        </p:spPr>
        <p:txBody>
          <a:bodyPr wrap="none" rtlCol="0">
            <a:spAutoFit/>
          </a:bodyPr>
          <a:lstStyle/>
          <a:p>
            <a:pPr algn="ctr"/>
            <a:r>
              <a:rPr lang="en-US" sz="1200" dirty="0">
                <a:solidFill>
                  <a:schemeClr val="bg1">
                    <a:lumMod val="50000"/>
                  </a:schemeClr>
                </a:solidFill>
                <a:latin typeface="Arial" panose="020B0604020202020204" pitchFamily="34" charset="0"/>
                <a:cs typeface="Arial" panose="020B0604020202020204" pitchFamily="34" charset="0"/>
              </a:rPr>
              <a:t>Work with others to address key issue in </a:t>
            </a:r>
            <a:r>
              <a:rPr lang="en-US" sz="1200" dirty="0" err="1">
                <a:solidFill>
                  <a:schemeClr val="bg1">
                    <a:lumMod val="50000"/>
                  </a:schemeClr>
                </a:solidFill>
                <a:latin typeface="Arial" panose="020B0604020202020204" pitchFamily="34" charset="0"/>
                <a:cs typeface="Arial" panose="020B0604020202020204" pitchFamily="34" charset="0"/>
              </a:rPr>
              <a:t>teleICU</a:t>
            </a:r>
            <a:endParaRPr lang="en-US" sz="1200" dirty="0">
              <a:solidFill>
                <a:schemeClr val="bg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F4F0892-B5F9-4499-976E-40BD72662CF4}"/>
              </a:ext>
            </a:extLst>
          </p:cNvPr>
          <p:cNvSpPr txBox="1"/>
          <p:nvPr/>
        </p:nvSpPr>
        <p:spPr>
          <a:xfrm>
            <a:off x="9687666" y="5022515"/>
            <a:ext cx="2420856" cy="276999"/>
          </a:xfrm>
          <a:prstGeom prst="rect">
            <a:avLst/>
          </a:prstGeom>
          <a:noFill/>
        </p:spPr>
        <p:txBody>
          <a:bodyPr wrap="none" rtlCol="0">
            <a:spAutoFit/>
          </a:bodyPr>
          <a:lstStyle/>
          <a:p>
            <a:pPr algn="ctr"/>
            <a:r>
              <a:rPr lang="en-US" sz="1200" dirty="0">
                <a:solidFill>
                  <a:schemeClr val="bg1">
                    <a:lumMod val="50000"/>
                  </a:schemeClr>
                </a:solidFill>
                <a:latin typeface="Arial" panose="020B0604020202020204" pitchFamily="34" charset="0"/>
                <a:cs typeface="Arial" panose="020B0604020202020204" pitchFamily="34" charset="0"/>
              </a:rPr>
              <a:t>Have access to expert resources</a:t>
            </a:r>
          </a:p>
        </p:txBody>
      </p:sp>
    </p:spTree>
    <p:extLst>
      <p:ext uri="{BB962C8B-B14F-4D97-AF65-F5344CB8AC3E}">
        <p14:creationId xmlns:p14="http://schemas.microsoft.com/office/powerpoint/2010/main" val="424139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5615-884C-4BD9-BD02-543C2B6ADD05}"/>
              </a:ext>
            </a:extLst>
          </p:cNvPr>
          <p:cNvSpPr>
            <a:spLocks noGrp="1"/>
          </p:cNvSpPr>
          <p:nvPr>
            <p:ph type="title"/>
          </p:nvPr>
        </p:nvSpPr>
        <p:spPr/>
        <p:txBody>
          <a:bodyPr/>
          <a:lstStyle/>
          <a:p>
            <a:r>
              <a:rPr lang="en-US" dirty="0"/>
              <a:t>What other factors motivate your participation in the SIG?</a:t>
            </a:r>
          </a:p>
        </p:txBody>
      </p:sp>
      <p:sp>
        <p:nvSpPr>
          <p:cNvPr id="3" name="Content Placeholder 2">
            <a:extLst>
              <a:ext uri="{FF2B5EF4-FFF2-40B4-BE49-F238E27FC236}">
                <a16:creationId xmlns:a16="http://schemas.microsoft.com/office/drawing/2014/main" id="{9F9BCE80-B6B7-489B-AF39-30B49CFA9E83}"/>
              </a:ext>
            </a:extLst>
          </p:cNvPr>
          <p:cNvSpPr>
            <a:spLocks noGrp="1"/>
          </p:cNvSpPr>
          <p:nvPr>
            <p:ph idx="1"/>
          </p:nvPr>
        </p:nvSpPr>
        <p:spPr/>
        <p:txBody>
          <a:bodyPr/>
          <a:lstStyle/>
          <a:p>
            <a:r>
              <a:rPr lang="en-US" dirty="0"/>
              <a:t>Attempting to get value from my membership</a:t>
            </a:r>
          </a:p>
          <a:p>
            <a:r>
              <a:rPr lang="en-US" dirty="0"/>
              <a:t>Positive motivation of the group</a:t>
            </a:r>
          </a:p>
          <a:p>
            <a:r>
              <a:rPr lang="en-US" dirty="0"/>
              <a:t>networking and content interest</a:t>
            </a:r>
          </a:p>
          <a:p>
            <a:r>
              <a:rPr lang="en-US" dirty="0"/>
              <a:t>maintaining relationships and having ability to network beyond the scheduled meetings</a:t>
            </a:r>
          </a:p>
          <a:p>
            <a:endParaRPr lang="en-US" dirty="0"/>
          </a:p>
        </p:txBody>
      </p:sp>
    </p:spTree>
    <p:extLst>
      <p:ext uri="{BB962C8B-B14F-4D97-AF65-F5344CB8AC3E}">
        <p14:creationId xmlns:p14="http://schemas.microsoft.com/office/powerpoint/2010/main" val="2673912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7393-4F60-4923-AF2A-F724ABA8EB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8DD8DC6-3951-41C3-8C14-06BA1758F5FC}"/>
              </a:ext>
            </a:extLst>
          </p:cNvPr>
          <p:cNvSpPr>
            <a:spLocks noGrp="1"/>
          </p:cNvSpPr>
          <p:nvPr>
            <p:ph idx="1"/>
          </p:nvPr>
        </p:nvSpPr>
        <p:spPr/>
        <p:txBody>
          <a:bodyPr/>
          <a:lstStyle/>
          <a:p>
            <a:endParaRPr lang="en-US"/>
          </a:p>
        </p:txBody>
      </p:sp>
      <p:pic>
        <p:nvPicPr>
          <p:cNvPr id="8194" name="Picture 2" descr="Forms response chart. Question title: Please rate your interest in potential speaker topics.. Number of responses: .">
            <a:extLst>
              <a:ext uri="{FF2B5EF4-FFF2-40B4-BE49-F238E27FC236}">
                <a16:creationId xmlns:a16="http://schemas.microsoft.com/office/drawing/2014/main" id="{254BE49C-1727-4888-A5AC-2263A13AD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9875"/>
            <a:ext cx="12192000" cy="37782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296943B-192F-45CD-B6A2-FA5BE1C342F1}"/>
              </a:ext>
            </a:extLst>
          </p:cNvPr>
          <p:cNvSpPr txBox="1"/>
          <p:nvPr/>
        </p:nvSpPr>
        <p:spPr>
          <a:xfrm>
            <a:off x="3625369" y="4839628"/>
            <a:ext cx="2036135" cy="246221"/>
          </a:xfrm>
          <a:prstGeom prst="rect">
            <a:avLst/>
          </a:prstGeom>
          <a:noFill/>
        </p:spPr>
        <p:txBody>
          <a:bodyPr wrap="none" rtlCol="0">
            <a:spAutoFit/>
          </a:bodyPr>
          <a:lstStyle/>
          <a:p>
            <a:pPr algn="ctr"/>
            <a:r>
              <a:rPr lang="en-US" sz="1000" dirty="0">
                <a:solidFill>
                  <a:schemeClr val="bg1"/>
                </a:solidFill>
                <a:latin typeface="Arial" panose="020B0604020202020204" pitchFamily="34" charset="0"/>
                <a:cs typeface="Arial" panose="020B0604020202020204" pitchFamily="34" charset="0"/>
              </a:rPr>
              <a:t>Development of </a:t>
            </a:r>
            <a:r>
              <a:rPr lang="en-US" sz="1000" dirty="0" err="1">
                <a:solidFill>
                  <a:schemeClr val="bg1"/>
                </a:solidFill>
                <a:latin typeface="Arial" panose="020B0604020202020204" pitchFamily="34" charset="0"/>
                <a:cs typeface="Arial" panose="020B0604020202020204" pitchFamily="34" charset="0"/>
              </a:rPr>
              <a:t>TeleICU</a:t>
            </a:r>
            <a:r>
              <a:rPr lang="en-US" sz="1000" dirty="0">
                <a:solidFill>
                  <a:schemeClr val="bg1"/>
                </a:solidFill>
                <a:latin typeface="Arial" panose="020B0604020202020204" pitchFamily="34" charset="0"/>
                <a:cs typeface="Arial" panose="020B0604020202020204" pitchFamily="34" charset="0"/>
              </a:rPr>
              <a:t> training</a:t>
            </a:r>
          </a:p>
        </p:txBody>
      </p:sp>
      <p:sp>
        <p:nvSpPr>
          <p:cNvPr id="6" name="TextBox 5">
            <a:extLst>
              <a:ext uri="{FF2B5EF4-FFF2-40B4-BE49-F238E27FC236}">
                <a16:creationId xmlns:a16="http://schemas.microsoft.com/office/drawing/2014/main" id="{603A28BB-DB24-49C5-839B-23F9E020FAA9}"/>
              </a:ext>
            </a:extLst>
          </p:cNvPr>
          <p:cNvSpPr txBox="1"/>
          <p:nvPr/>
        </p:nvSpPr>
        <p:spPr>
          <a:xfrm>
            <a:off x="10164078" y="4830003"/>
            <a:ext cx="2013693" cy="246221"/>
          </a:xfrm>
          <a:prstGeom prst="rect">
            <a:avLst/>
          </a:prstGeom>
          <a:noFill/>
        </p:spPr>
        <p:txBody>
          <a:bodyPr wrap="none" rtlCol="0">
            <a:spAutoFit/>
          </a:bodyPr>
          <a:lstStyle/>
          <a:p>
            <a:pPr algn="ctr"/>
            <a:r>
              <a:rPr lang="en-US" sz="1000" dirty="0" err="1">
                <a:solidFill>
                  <a:schemeClr val="bg1"/>
                </a:solidFill>
                <a:latin typeface="Arial" panose="020B0604020202020204" pitchFamily="34" charset="0"/>
                <a:cs typeface="Arial" panose="020B0604020202020204" pitchFamily="34" charset="0"/>
              </a:rPr>
              <a:t>TeleICU</a:t>
            </a:r>
            <a:r>
              <a:rPr lang="en-US" sz="1000" dirty="0">
                <a:solidFill>
                  <a:schemeClr val="bg1"/>
                </a:solidFill>
                <a:latin typeface="Arial" panose="020B0604020202020204" pitchFamily="34" charset="0"/>
                <a:cs typeface="Arial" panose="020B0604020202020204" pitchFamily="34" charset="0"/>
              </a:rPr>
              <a:t> &amp; bedside collaboration</a:t>
            </a:r>
          </a:p>
        </p:txBody>
      </p:sp>
    </p:spTree>
    <p:extLst>
      <p:ext uri="{BB962C8B-B14F-4D97-AF65-F5344CB8AC3E}">
        <p14:creationId xmlns:p14="http://schemas.microsoft.com/office/powerpoint/2010/main" val="40483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7E2C1-04B6-4642-9405-DDF028A10E41}"/>
              </a:ext>
            </a:extLst>
          </p:cNvPr>
          <p:cNvSpPr>
            <a:spLocks noGrp="1"/>
          </p:cNvSpPr>
          <p:nvPr>
            <p:ph type="title"/>
          </p:nvPr>
        </p:nvSpPr>
        <p:spPr/>
        <p:txBody>
          <a:bodyPr/>
          <a:lstStyle/>
          <a:p>
            <a:r>
              <a:rPr lang="en-US" dirty="0"/>
              <a:t>What other topics or speakers would you like to suggest?</a:t>
            </a:r>
          </a:p>
        </p:txBody>
      </p:sp>
      <p:sp>
        <p:nvSpPr>
          <p:cNvPr id="3" name="Content Placeholder 2">
            <a:extLst>
              <a:ext uri="{FF2B5EF4-FFF2-40B4-BE49-F238E27FC236}">
                <a16:creationId xmlns:a16="http://schemas.microsoft.com/office/drawing/2014/main" id="{4088F6D0-CC9F-440D-8FE4-078029535105}"/>
              </a:ext>
            </a:extLst>
          </p:cNvPr>
          <p:cNvSpPr>
            <a:spLocks noGrp="1"/>
          </p:cNvSpPr>
          <p:nvPr>
            <p:ph idx="1"/>
          </p:nvPr>
        </p:nvSpPr>
        <p:spPr/>
        <p:txBody>
          <a:bodyPr/>
          <a:lstStyle/>
          <a:p>
            <a:r>
              <a:rPr lang="en-US" dirty="0"/>
              <a:t>Any examples of leveraging </a:t>
            </a:r>
            <a:r>
              <a:rPr lang="en-US" dirty="0" err="1"/>
              <a:t>TeleICU</a:t>
            </a:r>
            <a:r>
              <a:rPr lang="en-US" dirty="0"/>
              <a:t> outside of the ICU or in collaboration with other telemonitoring</a:t>
            </a:r>
          </a:p>
          <a:p>
            <a:r>
              <a:rPr lang="en-US" dirty="0"/>
              <a:t>AI and telehealth; Nurse Burnout</a:t>
            </a:r>
          </a:p>
          <a:p>
            <a:r>
              <a:rPr lang="en-US" dirty="0"/>
              <a:t>analytics, evaluating ROI, evaluating program reception, optimizing a service</a:t>
            </a:r>
          </a:p>
          <a:p>
            <a:r>
              <a:rPr lang="en-US" dirty="0"/>
              <a:t>recognition of </a:t>
            </a:r>
            <a:r>
              <a:rPr lang="en-US" dirty="0" err="1"/>
              <a:t>TeleICU</a:t>
            </a:r>
            <a:r>
              <a:rPr lang="en-US" dirty="0"/>
              <a:t> as a field of practice.</a:t>
            </a:r>
          </a:p>
          <a:p>
            <a:endParaRPr lang="en-US" dirty="0"/>
          </a:p>
        </p:txBody>
      </p:sp>
    </p:spTree>
    <p:extLst>
      <p:ext uri="{BB962C8B-B14F-4D97-AF65-F5344CB8AC3E}">
        <p14:creationId xmlns:p14="http://schemas.microsoft.com/office/powerpoint/2010/main" val="1740287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1A52A-F3D7-4269-9A02-1DA32B097F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79E9AE-D6FF-4903-9F2B-62F9BD85AAC4}"/>
              </a:ext>
            </a:extLst>
          </p:cNvPr>
          <p:cNvSpPr>
            <a:spLocks noGrp="1"/>
          </p:cNvSpPr>
          <p:nvPr>
            <p:ph idx="1"/>
          </p:nvPr>
        </p:nvSpPr>
        <p:spPr/>
        <p:txBody>
          <a:bodyPr/>
          <a:lstStyle/>
          <a:p>
            <a:endParaRPr lang="en-US"/>
          </a:p>
        </p:txBody>
      </p:sp>
      <p:pic>
        <p:nvPicPr>
          <p:cNvPr id="9218" name="Picture 2" descr="Forms response chart. Question title: Rate your interest in participating in potential SIG projects.. Number of responses: .">
            <a:extLst>
              <a:ext uri="{FF2B5EF4-FFF2-40B4-BE49-F238E27FC236}">
                <a16:creationId xmlns:a16="http://schemas.microsoft.com/office/drawing/2014/main" id="{BE523130-D223-4A88-A5FC-12F8FE478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
            <a:ext cx="1219200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74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8381-21B0-4F91-8B10-6794C5A1D7F9}"/>
              </a:ext>
            </a:extLst>
          </p:cNvPr>
          <p:cNvSpPr>
            <a:spLocks noGrp="1"/>
          </p:cNvSpPr>
          <p:nvPr>
            <p:ph type="title"/>
          </p:nvPr>
        </p:nvSpPr>
        <p:spPr/>
        <p:txBody>
          <a:bodyPr/>
          <a:lstStyle/>
          <a:p>
            <a:r>
              <a:rPr lang="en-US" dirty="0"/>
              <a:t>Update on </a:t>
            </a:r>
            <a:r>
              <a:rPr lang="en-US" dirty="0" err="1"/>
              <a:t>ata</a:t>
            </a:r>
            <a:r>
              <a:rPr lang="en-US" dirty="0"/>
              <a:t> website issues</a:t>
            </a:r>
          </a:p>
        </p:txBody>
      </p:sp>
      <p:sp>
        <p:nvSpPr>
          <p:cNvPr id="3" name="Content Placeholder 2">
            <a:extLst>
              <a:ext uri="{FF2B5EF4-FFF2-40B4-BE49-F238E27FC236}">
                <a16:creationId xmlns:a16="http://schemas.microsoft.com/office/drawing/2014/main" id="{DAC48BCC-A33E-4021-BF15-8BAF70206124}"/>
              </a:ext>
            </a:extLst>
          </p:cNvPr>
          <p:cNvSpPr>
            <a:spLocks noGrp="1"/>
          </p:cNvSpPr>
          <p:nvPr>
            <p:ph idx="1"/>
          </p:nvPr>
        </p:nvSpPr>
        <p:spPr/>
        <p:txBody>
          <a:bodyPr>
            <a:normAutofit fontScale="92500" lnSpcReduction="20000"/>
          </a:bodyPr>
          <a:lstStyle/>
          <a:p>
            <a:pPr lvl="0"/>
            <a:r>
              <a:rPr lang="en-US" b="1" dirty="0"/>
              <a:t>Request for access to email addresses for SIG members</a:t>
            </a:r>
            <a:r>
              <a:rPr lang="en-US" dirty="0"/>
              <a:t> – will be complete by September 30</a:t>
            </a:r>
            <a:r>
              <a:rPr lang="en-US" baseline="30000" dirty="0"/>
              <a:t>th</a:t>
            </a:r>
            <a:r>
              <a:rPr lang="en-US" dirty="0"/>
              <a:t>.  Email addresses will be available on the SIG home page next to each name of the member for view by SIG leaders only</a:t>
            </a:r>
          </a:p>
          <a:p>
            <a:pPr lvl="0"/>
            <a:r>
              <a:rPr lang="en-US" b="1" dirty="0"/>
              <a:t>Notification of Open Forum posts real time</a:t>
            </a:r>
            <a:r>
              <a:rPr lang="en-US" dirty="0"/>
              <a:t> – will be completed by September 30</a:t>
            </a:r>
            <a:r>
              <a:rPr lang="en-US" baseline="30000" dirty="0"/>
              <a:t>th. </a:t>
            </a:r>
            <a:r>
              <a:rPr lang="en-US" dirty="0"/>
              <a:t> In addition to adding a real time email, we are changing the daily digest to a weekly digest. So there will be a real-time post and a weekly summary email for all comments.</a:t>
            </a:r>
          </a:p>
          <a:p>
            <a:pPr lvl="0"/>
            <a:r>
              <a:rPr lang="en-US" b="1" dirty="0"/>
              <a:t>Storage of additional documents</a:t>
            </a:r>
            <a:r>
              <a:rPr lang="en-US" dirty="0"/>
              <a:t> – This is currently available. Anything attached to a post shows up in the library. Improving library design (for storage of documents) – will be complete by end of 2020</a:t>
            </a:r>
          </a:p>
          <a:p>
            <a:pPr lvl="0"/>
            <a:r>
              <a:rPr lang="en-US" b="1" dirty="0"/>
              <a:t>Member Directory</a:t>
            </a:r>
            <a:r>
              <a:rPr lang="en-US" dirty="0"/>
              <a:t> – will be relaunched and accessible by end of 2020</a:t>
            </a:r>
          </a:p>
          <a:p>
            <a:endParaRPr lang="en-US" dirty="0"/>
          </a:p>
        </p:txBody>
      </p:sp>
    </p:spTree>
    <p:extLst>
      <p:ext uri="{BB962C8B-B14F-4D97-AF65-F5344CB8AC3E}">
        <p14:creationId xmlns:p14="http://schemas.microsoft.com/office/powerpoint/2010/main" val="3304988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95E0-3EE6-43C5-AC5C-CA2F7003EE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64BE48-04D5-45FF-A051-2EA11946A17C}"/>
              </a:ext>
            </a:extLst>
          </p:cNvPr>
          <p:cNvSpPr>
            <a:spLocks noGrp="1"/>
          </p:cNvSpPr>
          <p:nvPr>
            <p:ph idx="1"/>
          </p:nvPr>
        </p:nvSpPr>
        <p:spPr/>
        <p:txBody>
          <a:bodyPr/>
          <a:lstStyle/>
          <a:p>
            <a:endParaRPr lang="en-US"/>
          </a:p>
        </p:txBody>
      </p:sp>
      <p:pic>
        <p:nvPicPr>
          <p:cNvPr id="1026" name="Picture 2" descr="Forms response chart. Question title: Number of years experience in critical care. Number of responses: 7 responses.">
            <a:extLst>
              <a:ext uri="{FF2B5EF4-FFF2-40B4-BE49-F238E27FC236}">
                <a16:creationId xmlns:a16="http://schemas.microsoft.com/office/drawing/2014/main" id="{81294B32-C1D8-4FA7-953E-EF6BDE154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37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5697-EC04-4493-9293-D2B1A75582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5E935D-45A7-4A0F-A268-4012C7B8A2E6}"/>
              </a:ext>
            </a:extLst>
          </p:cNvPr>
          <p:cNvSpPr>
            <a:spLocks noGrp="1"/>
          </p:cNvSpPr>
          <p:nvPr>
            <p:ph idx="1"/>
          </p:nvPr>
        </p:nvSpPr>
        <p:spPr/>
        <p:txBody>
          <a:bodyPr/>
          <a:lstStyle/>
          <a:p>
            <a:endParaRPr lang="en-US"/>
          </a:p>
        </p:txBody>
      </p:sp>
      <p:pic>
        <p:nvPicPr>
          <p:cNvPr id="2050" name="Picture 2" descr="Forms response chart. Question title: My role in Critical Care is as:. Number of responses: 7 responses.">
            <a:extLst>
              <a:ext uri="{FF2B5EF4-FFF2-40B4-BE49-F238E27FC236}">
                <a16:creationId xmlns:a16="http://schemas.microsoft.com/office/drawing/2014/main" id="{89F30B50-DFD9-4C32-82DB-107CEF888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11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43DB-4420-453E-B295-8A68752369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F03615-037F-443A-AEED-CFA0E5ADFA38}"/>
              </a:ext>
            </a:extLst>
          </p:cNvPr>
          <p:cNvSpPr>
            <a:spLocks noGrp="1"/>
          </p:cNvSpPr>
          <p:nvPr>
            <p:ph idx="1"/>
          </p:nvPr>
        </p:nvSpPr>
        <p:spPr/>
        <p:txBody>
          <a:bodyPr/>
          <a:lstStyle/>
          <a:p>
            <a:endParaRPr lang="en-US"/>
          </a:p>
        </p:txBody>
      </p:sp>
      <p:pic>
        <p:nvPicPr>
          <p:cNvPr id="3074" name="Picture 2" descr="Forms response chart. Question title: Number of years of ATA participation. Number of responses: 7 responses.">
            <a:extLst>
              <a:ext uri="{FF2B5EF4-FFF2-40B4-BE49-F238E27FC236}">
                <a16:creationId xmlns:a16="http://schemas.microsoft.com/office/drawing/2014/main" id="{86D9ABB4-91B0-4C51-A45E-200FE34CA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39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C38C-E7DC-4F81-8736-A6361414FA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E1FC9F-C211-4A00-B1CD-C8F309946DF6}"/>
              </a:ext>
            </a:extLst>
          </p:cNvPr>
          <p:cNvSpPr>
            <a:spLocks noGrp="1"/>
          </p:cNvSpPr>
          <p:nvPr>
            <p:ph idx="1"/>
          </p:nvPr>
        </p:nvSpPr>
        <p:spPr/>
        <p:txBody>
          <a:bodyPr/>
          <a:lstStyle/>
          <a:p>
            <a:endParaRPr lang="en-US"/>
          </a:p>
        </p:txBody>
      </p:sp>
      <p:pic>
        <p:nvPicPr>
          <p:cNvPr id="4098" name="Picture 2" descr="Forms response chart. Question title: I participate in ATA as:. Number of responses: 7 responses.">
            <a:extLst>
              <a:ext uri="{FF2B5EF4-FFF2-40B4-BE49-F238E27FC236}">
                <a16:creationId xmlns:a16="http://schemas.microsoft.com/office/drawing/2014/main" id="{69B25924-8427-4747-B66A-78A76D20B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600"/>
            <a:ext cx="12192000" cy="512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6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8C78-C339-4138-8204-36CBEE31FD01}"/>
              </a:ext>
            </a:extLst>
          </p:cNvPr>
          <p:cNvSpPr>
            <a:spLocks noGrp="1"/>
          </p:cNvSpPr>
          <p:nvPr>
            <p:ph type="title"/>
          </p:nvPr>
        </p:nvSpPr>
        <p:spPr/>
        <p:txBody>
          <a:bodyPr/>
          <a:lstStyle/>
          <a:p>
            <a:r>
              <a:rPr lang="en-US" dirty="0"/>
              <a:t>What do you expect from the SIG?</a:t>
            </a:r>
          </a:p>
        </p:txBody>
      </p:sp>
      <p:sp>
        <p:nvSpPr>
          <p:cNvPr id="3" name="Content Placeholder 2">
            <a:extLst>
              <a:ext uri="{FF2B5EF4-FFF2-40B4-BE49-F238E27FC236}">
                <a16:creationId xmlns:a16="http://schemas.microsoft.com/office/drawing/2014/main" id="{FE75A438-51F9-4967-9697-04F121AF9411}"/>
              </a:ext>
            </a:extLst>
          </p:cNvPr>
          <p:cNvSpPr>
            <a:spLocks noGrp="1"/>
          </p:cNvSpPr>
          <p:nvPr>
            <p:ph idx="1"/>
          </p:nvPr>
        </p:nvSpPr>
        <p:spPr>
          <a:xfrm>
            <a:off x="684211" y="685800"/>
            <a:ext cx="9730323" cy="3905451"/>
          </a:xfrm>
        </p:spPr>
        <p:txBody>
          <a:bodyPr>
            <a:normAutofit fontScale="85000" lnSpcReduction="10000"/>
          </a:bodyPr>
          <a:lstStyle/>
          <a:p>
            <a:r>
              <a:rPr lang="en-US" dirty="0"/>
              <a:t>Explore innovative ways to leverage </a:t>
            </a:r>
            <a:r>
              <a:rPr lang="en-US" dirty="0" err="1"/>
              <a:t>teleICU</a:t>
            </a:r>
            <a:r>
              <a:rPr lang="en-US" dirty="0"/>
              <a:t> technology</a:t>
            </a:r>
          </a:p>
          <a:p>
            <a:r>
              <a:rPr lang="en-US" dirty="0"/>
              <a:t>Thought leadership and mind sharing</a:t>
            </a:r>
          </a:p>
          <a:p>
            <a:r>
              <a:rPr lang="en-US" dirty="0"/>
              <a:t>cutting edge information on advances in technology and clinical practice, sharing of successes and failures, collaborative work in advancing the technology and service delivery of remote critical care, potentially publishing together. presenting as a group at other conference opportunities/endeavors at all levels (spreading the use case and potential for remote presence use)</a:t>
            </a:r>
          </a:p>
          <a:p>
            <a:r>
              <a:rPr lang="en-US" dirty="0"/>
              <a:t>to discuss best practice and explore opportunities to support each other as well as reduce regulatory barriers</a:t>
            </a:r>
          </a:p>
          <a:p>
            <a:r>
              <a:rPr lang="en-US" dirty="0"/>
              <a:t>Networking with like minded professionals, Updates on best practices in delivery of healthcare services.</a:t>
            </a:r>
          </a:p>
          <a:p>
            <a:r>
              <a:rPr lang="en-US" dirty="0"/>
              <a:t>Stand up for clinicians and advocate for licensure, public policy around payment and access equity, and make sure members are the most important part of ATA.</a:t>
            </a:r>
          </a:p>
        </p:txBody>
      </p:sp>
    </p:spTree>
    <p:extLst>
      <p:ext uri="{BB962C8B-B14F-4D97-AF65-F5344CB8AC3E}">
        <p14:creationId xmlns:p14="http://schemas.microsoft.com/office/powerpoint/2010/main" val="223114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1787-087F-4AB2-9E24-703815F266C2}"/>
              </a:ext>
            </a:extLst>
          </p:cNvPr>
          <p:cNvSpPr>
            <a:spLocks noGrp="1"/>
          </p:cNvSpPr>
          <p:nvPr>
            <p:ph type="title"/>
          </p:nvPr>
        </p:nvSpPr>
        <p:spPr/>
        <p:txBody>
          <a:bodyPr>
            <a:normAutofit fontScale="90000"/>
          </a:bodyPr>
          <a:lstStyle/>
          <a:p>
            <a:r>
              <a:rPr lang="en-US" dirty="0"/>
              <a:t>What do you want from SIG membership that you don’t receive now?</a:t>
            </a:r>
          </a:p>
        </p:txBody>
      </p:sp>
      <p:sp>
        <p:nvSpPr>
          <p:cNvPr id="3" name="Content Placeholder 2">
            <a:extLst>
              <a:ext uri="{FF2B5EF4-FFF2-40B4-BE49-F238E27FC236}">
                <a16:creationId xmlns:a16="http://schemas.microsoft.com/office/drawing/2014/main" id="{10EE0A91-0EDA-44DB-B844-1083C860467D}"/>
              </a:ext>
            </a:extLst>
          </p:cNvPr>
          <p:cNvSpPr>
            <a:spLocks noGrp="1"/>
          </p:cNvSpPr>
          <p:nvPr>
            <p:ph idx="1"/>
          </p:nvPr>
        </p:nvSpPr>
        <p:spPr/>
        <p:txBody>
          <a:bodyPr/>
          <a:lstStyle/>
          <a:p>
            <a:r>
              <a:rPr lang="en-US" dirty="0"/>
              <a:t>Broader participation and input from my peers</a:t>
            </a:r>
          </a:p>
          <a:p>
            <a:r>
              <a:rPr lang="en-US" dirty="0"/>
              <a:t>the group needs to grow and entice more to participate, to diversify the participation, maybe tool kits with sample/recommended analytics, staff scripting for consent and education, survey development for others to review and compare their programs....</a:t>
            </a:r>
          </a:p>
          <a:p>
            <a:r>
              <a:rPr lang="en-US" dirty="0"/>
              <a:t>more volunteerism and desire to assist with mission of SIG</a:t>
            </a:r>
          </a:p>
          <a:p>
            <a:r>
              <a:rPr lang="en-US" dirty="0"/>
              <a:t>a voice at the Board table</a:t>
            </a:r>
          </a:p>
        </p:txBody>
      </p:sp>
    </p:spTree>
    <p:extLst>
      <p:ext uri="{BB962C8B-B14F-4D97-AF65-F5344CB8AC3E}">
        <p14:creationId xmlns:p14="http://schemas.microsoft.com/office/powerpoint/2010/main" val="188475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238D5-2E74-48C0-85FB-75D853540953}"/>
              </a:ext>
            </a:extLst>
          </p:cNvPr>
          <p:cNvSpPr>
            <a:spLocks noGrp="1"/>
          </p:cNvSpPr>
          <p:nvPr>
            <p:ph type="title"/>
          </p:nvPr>
        </p:nvSpPr>
        <p:spPr/>
        <p:txBody>
          <a:bodyPr/>
          <a:lstStyle/>
          <a:p>
            <a:r>
              <a:rPr lang="en-US" dirty="0"/>
              <a:t>What, if anything, limits your active participation in the SIG?</a:t>
            </a:r>
          </a:p>
        </p:txBody>
      </p:sp>
      <p:sp>
        <p:nvSpPr>
          <p:cNvPr id="3" name="Content Placeholder 2">
            <a:extLst>
              <a:ext uri="{FF2B5EF4-FFF2-40B4-BE49-F238E27FC236}">
                <a16:creationId xmlns:a16="http://schemas.microsoft.com/office/drawing/2014/main" id="{2EB19DAB-3F43-44DB-A59B-55E7392AC366}"/>
              </a:ext>
            </a:extLst>
          </p:cNvPr>
          <p:cNvSpPr>
            <a:spLocks noGrp="1"/>
          </p:cNvSpPr>
          <p:nvPr>
            <p:ph idx="1"/>
          </p:nvPr>
        </p:nvSpPr>
        <p:spPr/>
        <p:txBody>
          <a:bodyPr/>
          <a:lstStyle/>
          <a:p>
            <a:r>
              <a:rPr lang="en-US" dirty="0"/>
              <a:t>The time of the meetings</a:t>
            </a:r>
          </a:p>
          <a:p>
            <a:r>
              <a:rPr lang="en-US" dirty="0"/>
              <a:t>Day and Time of on line meetings</a:t>
            </a:r>
          </a:p>
          <a:p>
            <a:r>
              <a:rPr lang="en-US" dirty="0"/>
              <a:t>busy days....</a:t>
            </a:r>
          </a:p>
          <a:p>
            <a:r>
              <a:rPr lang="en-US" dirty="0"/>
              <a:t>work schedule not always compatible with meetings.</a:t>
            </a:r>
          </a:p>
          <a:p>
            <a:r>
              <a:rPr lang="en-US" dirty="0"/>
              <a:t>Schedule, topics of interest</a:t>
            </a:r>
          </a:p>
          <a:p>
            <a:r>
              <a:rPr lang="en-US" dirty="0"/>
              <a:t>difficulty with ATA membership website, having to sign up over and over again, the need to put my name on a survey</a:t>
            </a:r>
          </a:p>
          <a:p>
            <a:endParaRPr lang="en-US" dirty="0"/>
          </a:p>
        </p:txBody>
      </p:sp>
    </p:spTree>
    <p:extLst>
      <p:ext uri="{BB962C8B-B14F-4D97-AF65-F5344CB8AC3E}">
        <p14:creationId xmlns:p14="http://schemas.microsoft.com/office/powerpoint/2010/main" val="34881020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64</TotalTime>
  <Words>563</Words>
  <Application>Microsoft Office PowerPoint</Application>
  <PresentationFormat>Widescreen</PresentationFormat>
  <Paragraphs>41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Slice</vt:lpstr>
      <vt:lpstr>ATA Tele-ICU SIG Meeting</vt:lpstr>
      <vt:lpstr>Update on ata website issues</vt:lpstr>
      <vt:lpstr>PowerPoint Presentation</vt:lpstr>
      <vt:lpstr>PowerPoint Presentation</vt:lpstr>
      <vt:lpstr>PowerPoint Presentation</vt:lpstr>
      <vt:lpstr>PowerPoint Presentation</vt:lpstr>
      <vt:lpstr>What do you expect from the SIG?</vt:lpstr>
      <vt:lpstr>What do you want from SIG membership that you don’t receive now?</vt:lpstr>
      <vt:lpstr>What, if anything, limits your active participation in the SIG?</vt:lpstr>
      <vt:lpstr>PowerPoint Presentation</vt:lpstr>
      <vt:lpstr>PowerPoint Presentation</vt:lpstr>
      <vt:lpstr>PowerPoint Presentation</vt:lpstr>
      <vt:lpstr>What other factors motivate your participation in the SIG?</vt:lpstr>
      <vt:lpstr>PowerPoint Presentation</vt:lpstr>
      <vt:lpstr>What other topics or speakers would you like to suggest?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Bobich</dc:creator>
  <cp:lastModifiedBy>Tom Bobich</cp:lastModifiedBy>
  <cp:revision>4</cp:revision>
  <dcterms:created xsi:type="dcterms:W3CDTF">2020-10-20T15:50:03Z</dcterms:created>
  <dcterms:modified xsi:type="dcterms:W3CDTF">2020-10-20T16:54:37Z</dcterms:modified>
</cp:coreProperties>
</file>